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627399f9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627399f9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627399f9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627399f9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627399f9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627399f9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627399f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627399f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627399f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627399f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5a436d8e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5a436d8e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0f81f36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0f81f36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0f81f36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0f81f36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627399f92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627399f92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627399f92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627399f92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6388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News Image Classification</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CS 640 Project 2 Topic 2</a:t>
            </a:r>
            <a:endParaRPr sz="2400"/>
          </a:p>
        </p:txBody>
      </p:sp>
      <p:sp>
        <p:nvSpPr>
          <p:cNvPr id="69" name="Google Shape;69;p13"/>
          <p:cNvSpPr txBox="1"/>
          <p:nvPr>
            <p:ph idx="1" type="subTitle"/>
          </p:nvPr>
        </p:nvSpPr>
        <p:spPr>
          <a:xfrm>
            <a:off x="390525" y="3445705"/>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a:t>Maya Shen, </a:t>
            </a:r>
            <a:r>
              <a:rPr lang="en"/>
              <a:t>Rongyu Wang, Xiankang Wu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 UCLA_PROTEST_IMAGE_DATASET </a:t>
            </a:r>
            <a:endParaRPr/>
          </a:p>
        </p:txBody>
      </p:sp>
      <p:sp>
        <p:nvSpPr>
          <p:cNvPr id="135" name="Google Shape;135;p22"/>
          <p:cNvSpPr txBox="1"/>
          <p:nvPr>
            <p:ph idx="1" type="body"/>
          </p:nvPr>
        </p:nvSpPr>
        <p:spPr>
          <a:xfrm>
            <a:off x="534100" y="1919075"/>
            <a:ext cx="2788200" cy="17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sz="1200">
                <a:solidFill>
                  <a:srgbClr val="666666"/>
                </a:solidFill>
                <a:latin typeface="Arial"/>
                <a:ea typeface="Arial"/>
                <a:cs typeface="Arial"/>
                <a:sym typeface="Arial"/>
              </a:rPr>
              <a:t># of images: 40,764</a:t>
            </a:r>
            <a:endParaRPr sz="1200">
              <a:solidFill>
                <a:srgbClr val="666666"/>
              </a:solidFill>
              <a:latin typeface="Arial"/>
              <a:ea typeface="Arial"/>
              <a:cs typeface="Arial"/>
              <a:sym typeface="Arial"/>
            </a:endParaRPr>
          </a:p>
          <a:p>
            <a:pPr indent="0" lvl="0" marL="0" rtl="0" algn="l">
              <a:spcBef>
                <a:spcPts val="1600"/>
              </a:spcBef>
              <a:spcAft>
                <a:spcPts val="0"/>
              </a:spcAft>
              <a:buNone/>
            </a:pPr>
            <a:r>
              <a:rPr lang="en" sz="1200">
                <a:solidFill>
                  <a:srgbClr val="666666"/>
                </a:solidFill>
                <a:latin typeface="Arial"/>
                <a:ea typeface="Arial"/>
                <a:cs typeface="Arial"/>
                <a:sym typeface="Arial"/>
              </a:rPr>
              <a:t># of protest images: 11,659</a:t>
            </a:r>
            <a:endParaRPr sz="1200">
              <a:solidFill>
                <a:srgbClr val="666666"/>
              </a:solidFill>
              <a:latin typeface="Arial"/>
              <a:ea typeface="Arial"/>
              <a:cs typeface="Arial"/>
              <a:sym typeface="Arial"/>
            </a:endParaRPr>
          </a:p>
          <a:p>
            <a:pPr indent="0" lvl="0" marL="0" rtl="0" algn="l">
              <a:spcBef>
                <a:spcPts val="1600"/>
              </a:spcBef>
              <a:spcAft>
                <a:spcPts val="1600"/>
              </a:spcAft>
              <a:buNone/>
            </a:pPr>
            <a:r>
              <a:rPr lang="en" sz="1200">
                <a:solidFill>
                  <a:srgbClr val="666666"/>
                </a:solidFill>
                <a:latin typeface="Arial"/>
                <a:ea typeface="Arial"/>
                <a:cs typeface="Arial"/>
                <a:sym typeface="Arial"/>
              </a:rPr>
              <a:t>Training set/ Test set = 8:2</a:t>
            </a:r>
            <a:endParaRPr sz="1200">
              <a:solidFill>
                <a:srgbClr val="666666"/>
              </a:solidFill>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5908550" y="1860138"/>
            <a:ext cx="1694530" cy="1165425"/>
          </a:xfrm>
          <a:prstGeom prst="rect">
            <a:avLst/>
          </a:prstGeom>
          <a:noFill/>
          <a:ln>
            <a:noFill/>
          </a:ln>
        </p:spPr>
      </p:pic>
      <p:pic>
        <p:nvPicPr>
          <p:cNvPr id="137" name="Google Shape;137;p22"/>
          <p:cNvPicPr preferRelativeResize="0"/>
          <p:nvPr/>
        </p:nvPicPr>
        <p:blipFill>
          <a:blip r:embed="rId4">
            <a:alphaModFix/>
          </a:blip>
          <a:stretch>
            <a:fillRect/>
          </a:stretch>
        </p:blipFill>
        <p:spPr>
          <a:xfrm>
            <a:off x="471900" y="1837225"/>
            <a:ext cx="5436652" cy="1211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Speed and Learning Rate Tuning</a:t>
            </a:r>
            <a:endParaRPr/>
          </a:p>
        </p:txBody>
      </p:sp>
      <p:sp>
        <p:nvSpPr>
          <p:cNvPr id="143" name="Google Shape;143;p23"/>
          <p:cNvSpPr txBox="1"/>
          <p:nvPr>
            <p:ph idx="1" type="body"/>
          </p:nvPr>
        </p:nvSpPr>
        <p:spPr>
          <a:xfrm>
            <a:off x="413400" y="2102275"/>
            <a:ext cx="8339100" cy="271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Speed</a:t>
            </a:r>
            <a:r>
              <a:rPr lang="en" sz="1800"/>
              <a:t>: running time comparison for 25 Epochs, CUP took 42m11s to complete while GPU took 53s. </a:t>
            </a:r>
            <a:endParaRPr sz="1800"/>
          </a:p>
          <a:p>
            <a:pPr indent="-342900" lvl="0" marL="457200" rtl="0" algn="l">
              <a:spcBef>
                <a:spcPts val="0"/>
              </a:spcBef>
              <a:spcAft>
                <a:spcPts val="0"/>
              </a:spcAft>
              <a:buSzPts val="1800"/>
              <a:buChar char="-"/>
            </a:pPr>
            <a:r>
              <a:rPr b="1" lang="en" sz="1800"/>
              <a:t>Learning Rate</a:t>
            </a:r>
            <a:r>
              <a:rPr lang="en" sz="1800"/>
              <a:t>: fine-tuned models should adapt relatively small LR as the network weights are at a good level to start with, a large LR will distort the model too quickly and too much. LR</a:t>
            </a:r>
            <a:r>
              <a:rPr lang="en" sz="1800"/>
              <a:t> originally sets at 0.001, and was tuned towards smaller end, but results are less than desirable in terms of training speed and cost function.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Simple Expert System</a:t>
            </a:r>
            <a:endParaRPr/>
          </a:p>
        </p:txBody>
      </p:sp>
      <p:sp>
        <p:nvSpPr>
          <p:cNvPr id="149" name="Google Shape;149;p24"/>
          <p:cNvSpPr txBox="1"/>
          <p:nvPr>
            <p:ph idx="1" type="body"/>
          </p:nvPr>
        </p:nvSpPr>
        <p:spPr>
          <a:xfrm>
            <a:off x="3770000" y="1986213"/>
            <a:ext cx="50577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very simple ‘expert system’ was build to illustrate our idea of generating an Emergency Level Rating after an image’s passed through the Neural Network. </a:t>
            </a:r>
            <a:endParaRPr/>
          </a:p>
          <a:p>
            <a:pPr indent="0" lvl="0" marL="0" rtl="0" algn="l">
              <a:spcBef>
                <a:spcPts val="1600"/>
              </a:spcBef>
              <a:spcAft>
                <a:spcPts val="0"/>
              </a:spcAft>
              <a:buNone/>
            </a:pPr>
            <a:r>
              <a:rPr lang="en"/>
              <a:t>Potential Improvements:</a:t>
            </a:r>
            <a:endParaRPr/>
          </a:p>
          <a:p>
            <a:pPr indent="-317500" lvl="0" marL="457200" rtl="0" algn="l">
              <a:spcBef>
                <a:spcPts val="1600"/>
              </a:spcBef>
              <a:spcAft>
                <a:spcPts val="0"/>
              </a:spcAft>
              <a:buSzPts val="1400"/>
              <a:buChar char="-"/>
            </a:pPr>
            <a:r>
              <a:rPr lang="en"/>
              <a:t>Involving more input measures, now we’re only looking at violence, could include measures for presence of fire, children</a:t>
            </a:r>
            <a:endParaRPr/>
          </a:p>
          <a:p>
            <a:pPr indent="-317500" lvl="0" marL="457200" rtl="0" algn="l">
              <a:spcBef>
                <a:spcPts val="0"/>
              </a:spcBef>
              <a:spcAft>
                <a:spcPts val="0"/>
              </a:spcAft>
              <a:buSzPts val="1400"/>
              <a:buChar char="-"/>
            </a:pPr>
            <a:r>
              <a:rPr lang="en"/>
              <a:t>More detailed categorization for emergency level</a:t>
            </a:r>
            <a:endParaRPr/>
          </a:p>
        </p:txBody>
      </p:sp>
      <p:pic>
        <p:nvPicPr>
          <p:cNvPr id="150" name="Google Shape;150;p24"/>
          <p:cNvPicPr preferRelativeResize="0"/>
          <p:nvPr/>
        </p:nvPicPr>
        <p:blipFill>
          <a:blip r:embed="rId3">
            <a:alphaModFix/>
          </a:blip>
          <a:stretch>
            <a:fillRect/>
          </a:stretch>
        </p:blipFill>
        <p:spPr>
          <a:xfrm>
            <a:off x="471900" y="1827488"/>
            <a:ext cx="2825350" cy="3027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Crowd Detection</a:t>
            </a:r>
            <a:endParaRPr/>
          </a:p>
        </p:txBody>
      </p:sp>
      <p:sp>
        <p:nvSpPr>
          <p:cNvPr id="156" name="Google Shape;156;p2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7" name="Google Shape;157;p2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Potential interest points: crowd count </a:t>
            </a:r>
            <a:r>
              <a:rPr lang="en"/>
              <a:t>during a protest.</a:t>
            </a:r>
            <a:endParaRPr/>
          </a:p>
          <a:p>
            <a:pPr indent="-317500" lvl="0" marL="457200" rtl="0" algn="l">
              <a:spcBef>
                <a:spcPts val="0"/>
              </a:spcBef>
              <a:spcAft>
                <a:spcPts val="0"/>
              </a:spcAft>
              <a:buSzPts val="1400"/>
              <a:buChar char="●"/>
            </a:pPr>
            <a:r>
              <a:rPr lang="en"/>
              <a:t>Explored and used OpenCV built-in HOG descriptor and SVM detector.</a:t>
            </a:r>
            <a:endParaRPr/>
          </a:p>
          <a:p>
            <a:pPr indent="-317500" lvl="0" marL="457200" rtl="0" algn="l">
              <a:spcBef>
                <a:spcPts val="0"/>
              </a:spcBef>
              <a:spcAft>
                <a:spcPts val="0"/>
              </a:spcAft>
              <a:buSzPts val="1400"/>
              <a:buChar char="●"/>
            </a:pPr>
            <a:r>
              <a:rPr lang="en"/>
              <a:t>Draw bounding boxes around people detected and counting them.</a:t>
            </a:r>
            <a:endParaRPr/>
          </a:p>
          <a:p>
            <a:pPr indent="-317500" lvl="0" marL="457200" rtl="0" algn="l">
              <a:spcBef>
                <a:spcPts val="0"/>
              </a:spcBef>
              <a:spcAft>
                <a:spcPts val="0"/>
              </a:spcAft>
              <a:buSzPts val="1400"/>
              <a:buChar char="●"/>
            </a:pPr>
            <a:r>
              <a:rPr lang="en"/>
              <a:t>Applied Non-maxima suppression to suppress overlapping bounding boxes to achieve the correct final detection.</a:t>
            </a:r>
            <a:endParaRPr/>
          </a:p>
          <a:p>
            <a:pPr indent="-317500" lvl="0" marL="457200" rtl="0" algn="l">
              <a:spcBef>
                <a:spcPts val="0"/>
              </a:spcBef>
              <a:spcAft>
                <a:spcPts val="0"/>
              </a:spcAft>
              <a:buSzPts val="1400"/>
              <a:buChar char="●"/>
            </a:pPr>
            <a:r>
              <a:rPr lang="en"/>
              <a:t>Not ideal for dense, overlaid crowd scene. </a:t>
            </a:r>
            <a:endParaRPr/>
          </a:p>
          <a:p>
            <a:pPr indent="-317500" lvl="0" marL="457200" rtl="0" algn="l">
              <a:spcBef>
                <a:spcPts val="0"/>
              </a:spcBef>
              <a:spcAft>
                <a:spcPts val="0"/>
              </a:spcAft>
              <a:buSzPts val="1400"/>
              <a:buChar char="●"/>
            </a:pPr>
            <a:r>
              <a:rPr lang="en"/>
              <a:t>Great for Pedestrians when people are fully included.</a:t>
            </a:r>
            <a:endParaRPr/>
          </a:p>
        </p:txBody>
      </p:sp>
      <p:pic>
        <p:nvPicPr>
          <p:cNvPr id="158" name="Google Shape;158;p25"/>
          <p:cNvPicPr preferRelativeResize="0"/>
          <p:nvPr/>
        </p:nvPicPr>
        <p:blipFill>
          <a:blip r:embed="rId3">
            <a:alphaModFix/>
          </a:blip>
          <a:stretch>
            <a:fillRect/>
          </a:stretch>
        </p:blipFill>
        <p:spPr>
          <a:xfrm>
            <a:off x="2002225" y="1919075"/>
            <a:ext cx="2451350" cy="1838526"/>
          </a:xfrm>
          <a:prstGeom prst="rect">
            <a:avLst/>
          </a:prstGeom>
          <a:noFill/>
          <a:ln>
            <a:noFill/>
          </a:ln>
        </p:spPr>
      </p:pic>
      <p:pic>
        <p:nvPicPr>
          <p:cNvPr id="159" name="Google Shape;159;p25"/>
          <p:cNvPicPr preferRelativeResize="0"/>
          <p:nvPr/>
        </p:nvPicPr>
        <p:blipFill>
          <a:blip r:embed="rId4">
            <a:alphaModFix/>
          </a:blip>
          <a:stretch>
            <a:fillRect/>
          </a:stretch>
        </p:blipFill>
        <p:spPr>
          <a:xfrm>
            <a:off x="471900" y="1919076"/>
            <a:ext cx="1530332" cy="2710200"/>
          </a:xfrm>
          <a:prstGeom prst="rect">
            <a:avLst/>
          </a:prstGeom>
          <a:noFill/>
          <a:ln>
            <a:noFill/>
          </a:ln>
        </p:spPr>
      </p:pic>
      <p:pic>
        <p:nvPicPr>
          <p:cNvPr id="160" name="Google Shape;160;p25"/>
          <p:cNvPicPr preferRelativeResize="0"/>
          <p:nvPr/>
        </p:nvPicPr>
        <p:blipFill>
          <a:blip r:embed="rId5">
            <a:alphaModFix/>
          </a:blip>
          <a:stretch>
            <a:fillRect/>
          </a:stretch>
        </p:blipFill>
        <p:spPr>
          <a:xfrm>
            <a:off x="2655186" y="3771252"/>
            <a:ext cx="652943" cy="858025"/>
          </a:xfrm>
          <a:prstGeom prst="rect">
            <a:avLst/>
          </a:prstGeom>
          <a:noFill/>
          <a:ln>
            <a:noFill/>
          </a:ln>
        </p:spPr>
      </p:pic>
      <p:pic>
        <p:nvPicPr>
          <p:cNvPr id="161" name="Google Shape;161;p25"/>
          <p:cNvPicPr preferRelativeResize="0"/>
          <p:nvPr/>
        </p:nvPicPr>
        <p:blipFill>
          <a:blip r:embed="rId6">
            <a:alphaModFix/>
          </a:blip>
          <a:stretch>
            <a:fillRect/>
          </a:stretch>
        </p:blipFill>
        <p:spPr>
          <a:xfrm>
            <a:off x="2002225" y="3766363"/>
            <a:ext cx="652950" cy="867793"/>
          </a:xfrm>
          <a:prstGeom prst="rect">
            <a:avLst/>
          </a:prstGeom>
          <a:noFill/>
          <a:ln>
            <a:noFill/>
          </a:ln>
        </p:spPr>
      </p:pic>
      <p:pic>
        <p:nvPicPr>
          <p:cNvPr id="162" name="Google Shape;162;p25"/>
          <p:cNvPicPr preferRelativeResize="0"/>
          <p:nvPr/>
        </p:nvPicPr>
        <p:blipFill>
          <a:blip r:embed="rId7">
            <a:alphaModFix/>
          </a:blip>
          <a:stretch>
            <a:fillRect/>
          </a:stretch>
        </p:blipFill>
        <p:spPr>
          <a:xfrm>
            <a:off x="3308125" y="3771250"/>
            <a:ext cx="1145446" cy="858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180253" y="2019325"/>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pic>
        <p:nvPicPr>
          <p:cNvPr descr="Black and white upward shot of Golden Gate Bridge" id="168" name="Google Shape;168;p26"/>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Definition</a:t>
            </a:r>
            <a:endParaRPr/>
          </a:p>
        </p:txBody>
      </p:sp>
      <p:sp>
        <p:nvSpPr>
          <p:cNvPr id="75" name="Google Shape;75;p14"/>
          <p:cNvSpPr txBox="1"/>
          <p:nvPr>
            <p:ph idx="1" type="body"/>
          </p:nvPr>
        </p:nvSpPr>
        <p:spPr>
          <a:xfrm>
            <a:off x="471900" y="1919075"/>
            <a:ext cx="8523300" cy="2985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666666"/>
                </a:solidFill>
              </a:rPr>
              <a:t>Nowadays journalists are not the first ones to record an emergency event but any civilians with phones, and they send to social media almost immediately when such event takes place in their proximity. </a:t>
            </a:r>
            <a:endParaRPr>
              <a:solidFill>
                <a:srgbClr val="666666"/>
              </a:solidFill>
            </a:endParaRPr>
          </a:p>
          <a:p>
            <a:pPr indent="0" lvl="0" marL="0" rtl="0" algn="just">
              <a:spcBef>
                <a:spcPts val="0"/>
              </a:spcBef>
              <a:spcAft>
                <a:spcPts val="0"/>
              </a:spcAft>
              <a:buNone/>
            </a:pPr>
            <a:r>
              <a:t/>
            </a:r>
            <a:endParaRPr>
              <a:solidFill>
                <a:srgbClr val="666666"/>
              </a:solidFill>
            </a:endParaRPr>
          </a:p>
          <a:p>
            <a:pPr indent="0" lvl="0" marL="0" rtl="0" algn="just">
              <a:spcBef>
                <a:spcPts val="0"/>
              </a:spcBef>
              <a:spcAft>
                <a:spcPts val="0"/>
              </a:spcAft>
              <a:buNone/>
            </a:pPr>
            <a:r>
              <a:rPr lang="en">
                <a:solidFill>
                  <a:srgbClr val="666666"/>
                </a:solidFill>
              </a:rPr>
              <a:t>For this project, we buil</a:t>
            </a:r>
            <a:r>
              <a:rPr lang="en">
                <a:solidFill>
                  <a:srgbClr val="666666"/>
                </a:solidFill>
              </a:rPr>
              <a:t>d</a:t>
            </a:r>
            <a:r>
              <a:rPr lang="en">
                <a:solidFill>
                  <a:srgbClr val="666666"/>
                </a:solidFill>
              </a:rPr>
              <a:t> a system that looks for such event in a pool of images originated from social media feeds; the system consists of two parts: </a:t>
            </a:r>
            <a:endParaRPr>
              <a:solidFill>
                <a:srgbClr val="666666"/>
              </a:solidFill>
            </a:endParaRPr>
          </a:p>
          <a:p>
            <a:pPr indent="-342900" lvl="0" marL="457200" rtl="0" algn="just">
              <a:spcBef>
                <a:spcPts val="0"/>
              </a:spcBef>
              <a:spcAft>
                <a:spcPts val="0"/>
              </a:spcAft>
              <a:buClr>
                <a:srgbClr val="666666"/>
              </a:buClr>
              <a:buSzPts val="1800"/>
              <a:buChar char="-"/>
            </a:pPr>
            <a:r>
              <a:rPr lang="en">
                <a:solidFill>
                  <a:srgbClr val="666666"/>
                </a:solidFill>
              </a:rPr>
              <a:t>Deep Neural Network trained for object detection</a:t>
            </a:r>
            <a:endParaRPr>
              <a:solidFill>
                <a:srgbClr val="666666"/>
              </a:solidFill>
            </a:endParaRPr>
          </a:p>
          <a:p>
            <a:pPr indent="-342900" lvl="0" marL="457200" rtl="0" algn="just">
              <a:spcBef>
                <a:spcPts val="0"/>
              </a:spcBef>
              <a:spcAft>
                <a:spcPts val="0"/>
              </a:spcAft>
              <a:buClr>
                <a:srgbClr val="666666"/>
              </a:buClr>
              <a:buSzPts val="1800"/>
              <a:buChar char="-"/>
            </a:pPr>
            <a:r>
              <a:rPr lang="en">
                <a:solidFill>
                  <a:srgbClr val="666666"/>
                </a:solidFill>
              </a:rPr>
              <a:t>Expert System that yields an emergency level score based on the object(s) detected from images. </a:t>
            </a:r>
            <a:endParaRPr>
              <a:solidFill>
                <a:srgbClr val="6666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81" name="Google Shape;81;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rgbClr val="666666"/>
              </a:buClr>
              <a:buSzPts val="1800"/>
              <a:buFont typeface="Arial"/>
              <a:buChar char="-"/>
            </a:pPr>
            <a:r>
              <a:rPr lang="en">
                <a:solidFill>
                  <a:srgbClr val="666666"/>
                </a:solidFill>
                <a:latin typeface="Arial"/>
                <a:ea typeface="Arial"/>
                <a:cs typeface="Arial"/>
                <a:sym typeface="Arial"/>
              </a:rPr>
              <a:t>Understanding issues such protest and violence has been a critical topic within research field crossing different academic disciplines.</a:t>
            </a:r>
            <a:endParaRPr>
              <a:solidFill>
                <a:srgbClr val="666666"/>
              </a:solidFill>
              <a:latin typeface="Arial"/>
              <a:ea typeface="Arial"/>
              <a:cs typeface="Arial"/>
              <a:sym typeface="Arial"/>
            </a:endParaRPr>
          </a:p>
          <a:p>
            <a:pPr indent="-342900" lvl="0" marL="457200" rtl="0" algn="just">
              <a:spcBef>
                <a:spcPts val="0"/>
              </a:spcBef>
              <a:spcAft>
                <a:spcPts val="0"/>
              </a:spcAft>
              <a:buClr>
                <a:srgbClr val="666666"/>
              </a:buClr>
              <a:buSzPts val="1800"/>
              <a:buFont typeface="Arial"/>
              <a:buChar char="-"/>
            </a:pPr>
            <a:r>
              <a:rPr lang="en">
                <a:solidFill>
                  <a:srgbClr val="666666"/>
                </a:solidFill>
                <a:latin typeface="Arial"/>
                <a:ea typeface="Arial"/>
                <a:cs typeface="Arial"/>
                <a:sym typeface="Arial"/>
              </a:rPr>
              <a:t>facial attribute classification</a:t>
            </a:r>
            <a:endParaRPr>
              <a:solidFill>
                <a:srgbClr val="666666"/>
              </a:solidFill>
              <a:latin typeface="Arial"/>
              <a:ea typeface="Arial"/>
              <a:cs typeface="Arial"/>
              <a:sym typeface="Arial"/>
            </a:endParaRPr>
          </a:p>
          <a:p>
            <a:pPr indent="-342900" lvl="0" marL="457200" rtl="0" algn="just">
              <a:spcBef>
                <a:spcPts val="0"/>
              </a:spcBef>
              <a:spcAft>
                <a:spcPts val="0"/>
              </a:spcAft>
              <a:buClr>
                <a:srgbClr val="666666"/>
              </a:buClr>
              <a:buSzPts val="1800"/>
              <a:buFont typeface="Arial"/>
              <a:buChar char="-"/>
            </a:pPr>
            <a:r>
              <a:rPr lang="en">
                <a:solidFill>
                  <a:srgbClr val="666666"/>
                </a:solidFill>
                <a:latin typeface="Arial"/>
                <a:ea typeface="Arial"/>
                <a:cs typeface="Arial"/>
                <a:sym typeface="Arial"/>
              </a:rPr>
              <a:t>Photograph &amp; Portrait Analysis</a:t>
            </a:r>
            <a:endParaRPr>
              <a:solidFill>
                <a:srgbClr val="666666"/>
              </a:solidFill>
              <a:latin typeface="Arial"/>
              <a:ea typeface="Arial"/>
              <a:cs typeface="Arial"/>
              <a:sym typeface="Arial"/>
            </a:endParaRPr>
          </a:p>
          <a:p>
            <a:pPr indent="-342900" lvl="0" marL="457200" rtl="0" algn="just">
              <a:spcBef>
                <a:spcPts val="0"/>
              </a:spcBef>
              <a:spcAft>
                <a:spcPts val="0"/>
              </a:spcAft>
              <a:buClr>
                <a:srgbClr val="666666"/>
              </a:buClr>
              <a:buSzPts val="1800"/>
              <a:buFont typeface="Arial"/>
              <a:buChar char="-"/>
            </a:pPr>
            <a:r>
              <a:rPr lang="en">
                <a:solidFill>
                  <a:srgbClr val="666666"/>
                </a:solidFill>
                <a:latin typeface="Arial"/>
                <a:ea typeface="Arial"/>
                <a:cs typeface="Arial"/>
                <a:sym typeface="Arial"/>
              </a:rPr>
              <a:t>Social media presence examination</a:t>
            </a:r>
            <a:endParaRPr>
              <a:solidFill>
                <a:srgbClr val="666666"/>
              </a:solidFill>
              <a:latin typeface="Arial"/>
              <a:ea typeface="Arial"/>
              <a:cs typeface="Arial"/>
              <a:sym typeface="Arial"/>
            </a:endParaRPr>
          </a:p>
          <a:p>
            <a:pPr indent="-342900" lvl="0" marL="457200" rtl="0" algn="just">
              <a:spcBef>
                <a:spcPts val="0"/>
              </a:spcBef>
              <a:spcAft>
                <a:spcPts val="0"/>
              </a:spcAft>
              <a:buClr>
                <a:srgbClr val="666666"/>
              </a:buClr>
              <a:buSzPts val="1800"/>
              <a:buFont typeface="Arial"/>
              <a:buChar char="-"/>
            </a:pPr>
            <a:r>
              <a:rPr lang="en">
                <a:solidFill>
                  <a:srgbClr val="666666"/>
                </a:solidFill>
                <a:latin typeface="Arial"/>
                <a:ea typeface="Arial"/>
                <a:cs typeface="Arial"/>
                <a:sym typeface="Arial"/>
              </a:rPr>
              <a:t>And so on … </a:t>
            </a:r>
            <a:endParaRPr>
              <a:solidFill>
                <a:srgbClr val="666666"/>
              </a:solidFill>
              <a:latin typeface="Arial"/>
              <a:ea typeface="Arial"/>
              <a:cs typeface="Arial"/>
              <a:sym typeface="Arial"/>
            </a:endParaRPr>
          </a:p>
        </p:txBody>
      </p:sp>
      <p:pic>
        <p:nvPicPr>
          <p:cNvPr id="82" name="Google Shape;82;p15"/>
          <p:cNvPicPr preferRelativeResize="0"/>
          <p:nvPr/>
        </p:nvPicPr>
        <p:blipFill>
          <a:blip r:embed="rId3">
            <a:alphaModFix/>
          </a:blip>
          <a:stretch>
            <a:fillRect/>
          </a:stretch>
        </p:blipFill>
        <p:spPr>
          <a:xfrm>
            <a:off x="5806775" y="2636150"/>
            <a:ext cx="3236526" cy="2427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Baseline Approaches</a:t>
            </a:r>
            <a:endParaRPr/>
          </a:p>
        </p:txBody>
      </p:sp>
      <p:sp>
        <p:nvSpPr>
          <p:cNvPr id="88" name="Google Shape;88;p16"/>
          <p:cNvSpPr txBox="1"/>
          <p:nvPr>
            <p:ph idx="1" type="body"/>
          </p:nvPr>
        </p:nvSpPr>
        <p:spPr>
          <a:xfrm>
            <a:off x="471900" y="1758675"/>
            <a:ext cx="8222100" cy="27102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en" sz="2400"/>
              <a:t>Original Paper and Method Reproduction</a:t>
            </a:r>
            <a:endParaRPr sz="2400"/>
          </a:p>
          <a:p>
            <a:pPr indent="-381000" lvl="0" marL="457200" rtl="0" algn="l">
              <a:lnSpc>
                <a:spcPct val="150000"/>
              </a:lnSpc>
              <a:spcBef>
                <a:spcPts val="0"/>
              </a:spcBef>
              <a:spcAft>
                <a:spcPts val="0"/>
              </a:spcAft>
              <a:buSzPts val="2400"/>
              <a:buChar char="-"/>
            </a:pPr>
            <a:r>
              <a:rPr lang="en" sz="2400"/>
              <a:t>Transfer Learning on Single Class Classification</a:t>
            </a:r>
            <a:endParaRPr sz="2400"/>
          </a:p>
          <a:p>
            <a:pPr indent="-381000" lvl="1" marL="914400" rtl="0" algn="l">
              <a:lnSpc>
                <a:spcPct val="150000"/>
              </a:lnSpc>
              <a:spcBef>
                <a:spcPts val="0"/>
              </a:spcBef>
              <a:spcAft>
                <a:spcPts val="0"/>
              </a:spcAft>
              <a:buSzPts val="2400"/>
              <a:buChar char="-"/>
            </a:pPr>
            <a:r>
              <a:rPr lang="en" sz="2400"/>
              <a:t>Fine Tuning</a:t>
            </a:r>
            <a:endParaRPr sz="2400"/>
          </a:p>
          <a:p>
            <a:pPr indent="-381000" lvl="1" marL="914400" rtl="0" algn="l">
              <a:lnSpc>
                <a:spcPct val="150000"/>
              </a:lnSpc>
              <a:spcBef>
                <a:spcPts val="0"/>
              </a:spcBef>
              <a:spcAft>
                <a:spcPts val="0"/>
              </a:spcAft>
              <a:buSzPts val="2400"/>
              <a:buChar char="-"/>
            </a:pPr>
            <a:r>
              <a:rPr lang="en" sz="2400"/>
              <a:t>Fixed Feature Extractor</a:t>
            </a:r>
            <a:endParaRPr sz="2400"/>
          </a:p>
          <a:p>
            <a:pPr indent="-381000" lvl="0" marL="457200" rtl="0" algn="l">
              <a:lnSpc>
                <a:spcPct val="150000"/>
              </a:lnSpc>
              <a:spcBef>
                <a:spcPts val="0"/>
              </a:spcBef>
              <a:spcAft>
                <a:spcPts val="0"/>
              </a:spcAft>
              <a:buSzPts val="2400"/>
              <a:buChar char="-"/>
            </a:pPr>
            <a:r>
              <a:rPr lang="en" sz="2400"/>
              <a:t>Transfer Learning on Multi-label Detection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lnSpc>
                <a:spcPct val="150000"/>
              </a:lnSpc>
              <a:spcBef>
                <a:spcPts val="0"/>
              </a:spcBef>
              <a:spcAft>
                <a:spcPts val="1600"/>
              </a:spcAft>
              <a:buNone/>
            </a:pPr>
            <a:r>
              <a:rPr lang="en"/>
              <a:t>Original Paper Reproduction</a:t>
            </a:r>
            <a:endParaRPr/>
          </a:p>
        </p:txBody>
      </p:sp>
      <p:sp>
        <p:nvSpPr>
          <p:cNvPr id="94" name="Google Shape;94;p17"/>
          <p:cNvSpPr txBox="1"/>
          <p:nvPr>
            <p:ph idx="1" type="body"/>
          </p:nvPr>
        </p:nvSpPr>
        <p:spPr>
          <a:xfrm>
            <a:off x="471900" y="4006425"/>
            <a:ext cx="8278200" cy="622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Loss Trend keeps fluctuating after epoch = 50</a:t>
            </a:r>
            <a:endParaRPr/>
          </a:p>
          <a:p>
            <a:pPr indent="-342900" lvl="0" marL="457200" rtl="0" algn="l">
              <a:spcBef>
                <a:spcPts val="0"/>
              </a:spcBef>
              <a:spcAft>
                <a:spcPts val="0"/>
              </a:spcAft>
              <a:buSzPts val="1800"/>
              <a:buChar char="-"/>
            </a:pPr>
            <a:r>
              <a:rPr lang="en"/>
              <a:t>Average Accuracy/AUC/Correlation gets 85% and above. </a:t>
            </a:r>
            <a:endParaRPr/>
          </a:p>
        </p:txBody>
      </p:sp>
      <p:pic>
        <p:nvPicPr>
          <p:cNvPr id="95" name="Google Shape;95;p17"/>
          <p:cNvPicPr preferRelativeResize="0"/>
          <p:nvPr/>
        </p:nvPicPr>
        <p:blipFill>
          <a:blip r:embed="rId3">
            <a:alphaModFix/>
          </a:blip>
          <a:stretch>
            <a:fillRect/>
          </a:stretch>
        </p:blipFill>
        <p:spPr>
          <a:xfrm>
            <a:off x="6774424" y="2232700"/>
            <a:ext cx="2173876" cy="1814324"/>
          </a:xfrm>
          <a:prstGeom prst="rect">
            <a:avLst/>
          </a:prstGeom>
          <a:noFill/>
          <a:ln>
            <a:noFill/>
          </a:ln>
        </p:spPr>
      </p:pic>
      <p:pic>
        <p:nvPicPr>
          <p:cNvPr id="96" name="Google Shape;96;p17"/>
          <p:cNvPicPr preferRelativeResize="0"/>
          <p:nvPr/>
        </p:nvPicPr>
        <p:blipFill>
          <a:blip r:embed="rId4">
            <a:alphaModFix/>
          </a:blip>
          <a:stretch>
            <a:fillRect/>
          </a:stretch>
        </p:blipFill>
        <p:spPr>
          <a:xfrm>
            <a:off x="-1" y="2232700"/>
            <a:ext cx="2491485" cy="1718575"/>
          </a:xfrm>
          <a:prstGeom prst="rect">
            <a:avLst/>
          </a:prstGeom>
          <a:noFill/>
          <a:ln>
            <a:noFill/>
          </a:ln>
        </p:spPr>
      </p:pic>
      <p:pic>
        <p:nvPicPr>
          <p:cNvPr id="97" name="Google Shape;97;p17"/>
          <p:cNvPicPr preferRelativeResize="0"/>
          <p:nvPr/>
        </p:nvPicPr>
        <p:blipFill>
          <a:blip r:embed="rId5">
            <a:alphaModFix/>
          </a:blip>
          <a:stretch>
            <a:fillRect/>
          </a:stretch>
        </p:blipFill>
        <p:spPr>
          <a:xfrm>
            <a:off x="4600550" y="2232688"/>
            <a:ext cx="2173876" cy="1718575"/>
          </a:xfrm>
          <a:prstGeom prst="rect">
            <a:avLst/>
          </a:prstGeom>
          <a:noFill/>
          <a:ln>
            <a:noFill/>
          </a:ln>
        </p:spPr>
      </p:pic>
      <p:pic>
        <p:nvPicPr>
          <p:cNvPr id="98" name="Google Shape;98;p17"/>
          <p:cNvPicPr preferRelativeResize="0"/>
          <p:nvPr/>
        </p:nvPicPr>
        <p:blipFill>
          <a:blip r:embed="rId6">
            <a:alphaModFix/>
          </a:blip>
          <a:stretch>
            <a:fillRect/>
          </a:stretch>
        </p:blipFill>
        <p:spPr>
          <a:xfrm>
            <a:off x="2426675" y="2220764"/>
            <a:ext cx="2173876" cy="17424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Transfer Learning on Single Class (Protest)</a:t>
            </a:r>
            <a:endParaRPr/>
          </a:p>
        </p:txBody>
      </p:sp>
      <p:sp>
        <p:nvSpPr>
          <p:cNvPr id="104" name="Google Shape;104;p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t/>
            </a:r>
            <a:endParaRPr sz="2400"/>
          </a:p>
          <a:p>
            <a:pPr indent="0" lvl="0" marL="0" marR="0" rtl="0" algn="l">
              <a:lnSpc>
                <a:spcPct val="150000"/>
              </a:lnSpc>
              <a:spcBef>
                <a:spcPts val="1600"/>
              </a:spcBef>
              <a:spcAft>
                <a:spcPts val="0"/>
              </a:spcAft>
              <a:buNone/>
            </a:pPr>
            <a:r>
              <a:t/>
            </a:r>
            <a:endParaRPr sz="2400"/>
          </a:p>
          <a:p>
            <a:pPr indent="-381000" lvl="0" marL="457200" marR="0" rtl="0" algn="l">
              <a:lnSpc>
                <a:spcPct val="150000"/>
              </a:lnSpc>
              <a:spcBef>
                <a:spcPts val="1600"/>
              </a:spcBef>
              <a:spcAft>
                <a:spcPts val="0"/>
              </a:spcAft>
              <a:buClr>
                <a:schemeClr val="lt2"/>
              </a:buClr>
              <a:buSzPts val="2400"/>
              <a:buFont typeface="Roboto"/>
              <a:buChar char="-"/>
            </a:pPr>
            <a:r>
              <a:rPr lang="en" sz="2400"/>
              <a:t>Fine Tuning (25 Epochs, best validation Acc: 0.8688)</a:t>
            </a:r>
            <a:endParaRPr sz="2400"/>
          </a:p>
          <a:p>
            <a:pPr indent="-381000" lvl="0" marL="457200" marR="0" rtl="0" algn="l">
              <a:lnSpc>
                <a:spcPct val="150000"/>
              </a:lnSpc>
              <a:spcBef>
                <a:spcPts val="0"/>
              </a:spcBef>
              <a:spcAft>
                <a:spcPts val="0"/>
              </a:spcAft>
              <a:buClr>
                <a:schemeClr val="lt2"/>
              </a:buClr>
              <a:buSzPts val="2400"/>
              <a:buFont typeface="Roboto"/>
              <a:buChar char="-"/>
            </a:pPr>
            <a:r>
              <a:rPr lang="en" sz="2400"/>
              <a:t>Fixed Feature Extractor (best validation Acc: 0.8375)</a:t>
            </a:r>
            <a:endParaRPr sz="2400"/>
          </a:p>
          <a:p>
            <a:pPr indent="0" lvl="0" marL="0" rtl="0" algn="l">
              <a:spcBef>
                <a:spcPts val="1600"/>
              </a:spcBef>
              <a:spcAft>
                <a:spcPts val="1600"/>
              </a:spcAft>
              <a:buNone/>
            </a:pPr>
            <a:r>
              <a:t/>
            </a:r>
            <a:endParaRPr/>
          </a:p>
        </p:txBody>
      </p:sp>
      <p:pic>
        <p:nvPicPr>
          <p:cNvPr id="105" name="Google Shape;105;p18"/>
          <p:cNvPicPr preferRelativeResize="0"/>
          <p:nvPr/>
        </p:nvPicPr>
        <p:blipFill>
          <a:blip r:embed="rId3">
            <a:alphaModFix/>
          </a:blip>
          <a:stretch>
            <a:fillRect/>
          </a:stretch>
        </p:blipFill>
        <p:spPr>
          <a:xfrm>
            <a:off x="652050" y="1884625"/>
            <a:ext cx="4410075" cy="1524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Transfer Learning on Multi-label objects</a:t>
            </a:r>
            <a:endParaRPr/>
          </a:p>
        </p:txBody>
      </p:sp>
      <p:sp>
        <p:nvSpPr>
          <p:cNvPr id="111" name="Google Shape;111;p19"/>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2" name="Google Shape;112;p19"/>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Initial idea: </a:t>
            </a:r>
            <a:r>
              <a:rPr lang="en" sz="1800"/>
              <a:t>avoid using bounding boxes.</a:t>
            </a:r>
            <a:endParaRPr sz="1800"/>
          </a:p>
          <a:p>
            <a:pPr indent="-342900" lvl="0" marL="457200" rtl="0" algn="l">
              <a:spcBef>
                <a:spcPts val="0"/>
              </a:spcBef>
              <a:spcAft>
                <a:spcPts val="0"/>
              </a:spcAft>
              <a:buSzPts val="1800"/>
              <a:buChar char="●"/>
            </a:pPr>
            <a:r>
              <a:rPr lang="en" sz="1800"/>
              <a:t>To train our own classifier, first we need to find good resource of datasets.</a:t>
            </a:r>
            <a:endParaRPr sz="1800"/>
          </a:p>
          <a:p>
            <a:pPr indent="-342900" lvl="0" marL="457200" rtl="0" algn="l">
              <a:spcBef>
                <a:spcPts val="0"/>
              </a:spcBef>
              <a:spcAft>
                <a:spcPts val="0"/>
              </a:spcAft>
              <a:buSzPts val="1800"/>
              <a:buChar char="●"/>
            </a:pPr>
            <a:r>
              <a:rPr lang="en" sz="1800"/>
              <a:t>Bing Image Search </a:t>
            </a:r>
            <a:r>
              <a:rPr lang="en" sz="1800"/>
              <a:t>API </a:t>
            </a:r>
            <a:r>
              <a:rPr lang="en" sz="1800"/>
              <a:t>is a RESTful service, ideal for fetching images we desired with simple HTTP request</a:t>
            </a:r>
            <a:endParaRPr sz="1800"/>
          </a:p>
        </p:txBody>
      </p:sp>
      <p:pic>
        <p:nvPicPr>
          <p:cNvPr id="113" name="Google Shape;113;p19"/>
          <p:cNvPicPr preferRelativeResize="0"/>
          <p:nvPr/>
        </p:nvPicPr>
        <p:blipFill>
          <a:blip r:embed="rId3">
            <a:alphaModFix/>
          </a:blip>
          <a:stretch>
            <a:fillRect/>
          </a:stretch>
        </p:blipFill>
        <p:spPr>
          <a:xfrm>
            <a:off x="503295" y="3976600"/>
            <a:ext cx="3937104" cy="652675"/>
          </a:xfrm>
          <a:prstGeom prst="rect">
            <a:avLst/>
          </a:prstGeom>
          <a:noFill/>
          <a:ln>
            <a:noFill/>
          </a:ln>
        </p:spPr>
      </p:pic>
      <p:pic>
        <p:nvPicPr>
          <p:cNvPr id="114" name="Google Shape;114;p19"/>
          <p:cNvPicPr preferRelativeResize="0"/>
          <p:nvPr/>
        </p:nvPicPr>
        <p:blipFill>
          <a:blip r:embed="rId4">
            <a:alphaModFix/>
          </a:blip>
          <a:stretch>
            <a:fillRect/>
          </a:stretch>
        </p:blipFill>
        <p:spPr>
          <a:xfrm>
            <a:off x="471897" y="1919075"/>
            <a:ext cx="2007643" cy="2057525"/>
          </a:xfrm>
          <a:prstGeom prst="rect">
            <a:avLst/>
          </a:prstGeom>
          <a:noFill/>
          <a:ln>
            <a:noFill/>
          </a:ln>
        </p:spPr>
      </p:pic>
      <p:pic>
        <p:nvPicPr>
          <p:cNvPr id="115" name="Google Shape;115;p19"/>
          <p:cNvPicPr preferRelativeResize="0"/>
          <p:nvPr/>
        </p:nvPicPr>
        <p:blipFill rotWithShape="1">
          <a:blip r:embed="rId5">
            <a:alphaModFix/>
          </a:blip>
          <a:srcRect b="0" l="0" r="14346" t="0"/>
          <a:stretch/>
        </p:blipFill>
        <p:spPr>
          <a:xfrm>
            <a:off x="2479549" y="1919075"/>
            <a:ext cx="2092450" cy="2057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Transfer Learning on Multi-label objects</a:t>
            </a:r>
            <a:endParaRPr/>
          </a:p>
        </p:txBody>
      </p:sp>
      <p:sp>
        <p:nvSpPr>
          <p:cNvPr id="121" name="Google Shape;121;p2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22" name="Google Shape;122;p2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With Epoch = 75, Our model performs well for a single object detection.</a:t>
            </a:r>
            <a:endParaRPr sz="1800"/>
          </a:p>
          <a:p>
            <a:pPr indent="-342900" lvl="0" marL="457200" rtl="0" algn="l">
              <a:spcBef>
                <a:spcPts val="0"/>
              </a:spcBef>
              <a:spcAft>
                <a:spcPts val="0"/>
              </a:spcAft>
              <a:buSzPts val="1800"/>
              <a:buChar char="●"/>
            </a:pPr>
            <a:r>
              <a:rPr lang="en" sz="1800"/>
              <a:t>N</a:t>
            </a:r>
            <a:r>
              <a:rPr lang="en" sz="1800"/>
              <a:t>ot ideal</a:t>
            </a:r>
            <a:r>
              <a:rPr lang="en" sz="1800"/>
              <a:t> for multi-label objects detection when several objects are presented.</a:t>
            </a:r>
            <a:endParaRPr sz="1800"/>
          </a:p>
          <a:p>
            <a:pPr indent="-342900" lvl="0" marL="457200" rtl="0" algn="l">
              <a:spcBef>
                <a:spcPts val="0"/>
              </a:spcBef>
              <a:spcAft>
                <a:spcPts val="0"/>
              </a:spcAft>
              <a:buSzPts val="1800"/>
              <a:buChar char="●"/>
            </a:pPr>
            <a:r>
              <a:rPr lang="en" sz="1800"/>
              <a:t>Bounding box data is still </a:t>
            </a:r>
            <a:r>
              <a:rPr lang="en" sz="1800"/>
              <a:t>required for training complicated classifier.</a:t>
            </a:r>
            <a:endParaRPr sz="1800"/>
          </a:p>
        </p:txBody>
      </p:sp>
      <p:pic>
        <p:nvPicPr>
          <p:cNvPr id="123" name="Google Shape;123;p20"/>
          <p:cNvPicPr preferRelativeResize="0"/>
          <p:nvPr/>
        </p:nvPicPr>
        <p:blipFill>
          <a:blip r:embed="rId3">
            <a:alphaModFix/>
          </a:blip>
          <a:stretch>
            <a:fillRect/>
          </a:stretch>
        </p:blipFill>
        <p:spPr>
          <a:xfrm>
            <a:off x="471898" y="1919075"/>
            <a:ext cx="3999899" cy="3090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Improvement</a:t>
            </a:r>
            <a:endParaRPr/>
          </a:p>
        </p:txBody>
      </p:sp>
      <p:sp>
        <p:nvSpPr>
          <p:cNvPr id="129" name="Google Shape;129;p21"/>
          <p:cNvSpPr txBox="1"/>
          <p:nvPr>
            <p:ph idx="1" type="body"/>
          </p:nvPr>
        </p:nvSpPr>
        <p:spPr>
          <a:xfrm>
            <a:off x="471900" y="1919075"/>
            <a:ext cx="8305500" cy="28020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b="1" lang="en" sz="2400"/>
              <a:t>Before Training</a:t>
            </a:r>
            <a:r>
              <a:rPr lang="en" sz="2400"/>
              <a:t>: Dataset Quality</a:t>
            </a:r>
            <a:endParaRPr sz="2400"/>
          </a:p>
          <a:p>
            <a:pPr indent="-381000" lvl="0" marL="457200" rtl="0" algn="l">
              <a:lnSpc>
                <a:spcPct val="150000"/>
              </a:lnSpc>
              <a:spcBef>
                <a:spcPts val="0"/>
              </a:spcBef>
              <a:spcAft>
                <a:spcPts val="0"/>
              </a:spcAft>
              <a:buSzPts val="2400"/>
              <a:buChar char="-"/>
            </a:pPr>
            <a:r>
              <a:rPr b="1" lang="en" sz="2400"/>
              <a:t>During Training</a:t>
            </a:r>
            <a:r>
              <a:rPr lang="en" sz="2400"/>
              <a:t>: Parameter Tuning</a:t>
            </a:r>
            <a:endParaRPr sz="2400"/>
          </a:p>
          <a:p>
            <a:pPr indent="-381000" lvl="0" marL="457200" rtl="0" algn="l">
              <a:lnSpc>
                <a:spcPct val="150000"/>
              </a:lnSpc>
              <a:spcBef>
                <a:spcPts val="0"/>
              </a:spcBef>
              <a:spcAft>
                <a:spcPts val="0"/>
              </a:spcAft>
              <a:buSzPts val="2400"/>
              <a:buChar char="-"/>
            </a:pPr>
            <a:r>
              <a:rPr b="1" lang="en" sz="2400"/>
              <a:t>After Training</a:t>
            </a:r>
            <a:r>
              <a:rPr lang="en" sz="2400"/>
              <a:t>: Extra Functionalities</a:t>
            </a:r>
            <a:endParaRPr sz="2400"/>
          </a:p>
          <a:p>
            <a:pPr indent="-381000" lvl="1" marL="914400" rtl="0" algn="l">
              <a:lnSpc>
                <a:spcPct val="150000"/>
              </a:lnSpc>
              <a:spcBef>
                <a:spcPts val="0"/>
              </a:spcBef>
              <a:spcAft>
                <a:spcPts val="0"/>
              </a:spcAft>
              <a:buSzPts val="2400"/>
              <a:buChar char="-"/>
            </a:pPr>
            <a:r>
              <a:rPr lang="en" sz="2400"/>
              <a:t>Simple Expert System</a:t>
            </a:r>
            <a:endParaRPr sz="2400"/>
          </a:p>
          <a:p>
            <a:pPr indent="-381000" lvl="1" marL="914400" rtl="0" algn="l">
              <a:lnSpc>
                <a:spcPct val="150000"/>
              </a:lnSpc>
              <a:spcBef>
                <a:spcPts val="0"/>
              </a:spcBef>
              <a:spcAft>
                <a:spcPts val="0"/>
              </a:spcAft>
              <a:buSzPts val="2400"/>
              <a:buChar char="-"/>
            </a:pPr>
            <a:r>
              <a:rPr lang="en" sz="2400"/>
              <a:t>Crowd Detection</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